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9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0" y="0"/>
            <a:ext cx="12191695" cy="146304"/>
          </a:xfrm>
          <a:prstGeom prst="roundRect">
            <a:avLst/>
          </a:prstGeom>
          <a:solidFill>
            <a:srgbClr val="B455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327" y="1143000"/>
            <a:ext cx="1463040" cy="14630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2834640"/>
            <a:ext cx="1036015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sz="4800" b="1">
                <a:solidFill>
                  <a:srgbClr val="B4552D"/>
                </a:solidFill>
                <a:latin typeface="微软雅黑"/>
              </a:rPr>
              <a:t>ECO 企业中枢大脑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840480"/>
            <a:ext cx="10360152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 b="1">
                <a:solidFill>
                  <a:srgbClr val="2B2724"/>
                </a:solidFill>
                <a:latin typeface="微软雅黑"/>
              </a:rPr>
              <a:t>产品介绍 · 通用行业版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4526280"/>
            <a:ext cx="1036015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E08A3C"/>
                </a:solidFill>
                <a:latin typeface="微软雅黑"/>
              </a:rPr>
              <a:t>生产制造 · 医疗装备物资 · 商业运营 · 成人技能教育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120640"/>
            <a:ext cx="1036015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>
                <a:solidFill>
                  <a:srgbClr val="8A827A"/>
                </a:solidFill>
                <a:latin typeface="微软雅黑"/>
              </a:rPr>
              <a:t>把组织的数据、知识和经验，变成一个随叫随到、守口如瓶的 AI 大脑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0" y="6711696"/>
            <a:ext cx="12191695" cy="146304"/>
          </a:xfrm>
          <a:prstGeom prst="roundRect">
            <a:avLst/>
          </a:prstGeom>
          <a:solidFill>
            <a:srgbClr val="B455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9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128016" cy="566928"/>
          </a:xfrm>
          <a:prstGeom prst="roundRect">
            <a:avLst/>
          </a:prstGeom>
          <a:solidFill>
            <a:srgbClr val="B455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9184"/>
            <a:ext cx="9601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>
                <a:solidFill>
                  <a:srgbClr val="2B2724"/>
                </a:solidFill>
                <a:latin typeface="微软雅黑"/>
              </a:rPr>
              <a:t>从“您问它答”到“它替您盯着”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528" y="932688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A827A"/>
                </a:solidFill>
                <a:latin typeface="微软雅黑"/>
              </a:rPr>
              <a:t>让数据每天来找您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94415" y="647395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8A827A"/>
                </a:solidFill>
                <a:latin typeface="微软雅黑"/>
              </a:rPr>
              <a:t>10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463040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554480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每日简报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039" y="1591056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您关心的数据每早准时推送到微信，格式固定一眼看完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2450592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2542032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定时提醒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49039" y="2578608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对 ECO 说一句话即可设置，支持每天每周周期任务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438144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529584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异常预警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49039" y="3566160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指标越过阈值主动报告，问题发现从数天缩短到数分钟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4425696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4517136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工作流编排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49039" y="4553712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多步骤流程自动执行，可挂起等审批、恢复继续跑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5413248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4400" y="5504688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后台长任务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49039" y="5541264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复杂差事交给它后台干，干完主动交付，中断能续跑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9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128016" cy="566928"/>
          </a:xfrm>
          <a:prstGeom prst="roundRect">
            <a:avLst/>
          </a:prstGeom>
          <a:solidFill>
            <a:srgbClr val="B455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9184"/>
            <a:ext cx="9601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>
                <a:solidFill>
                  <a:srgbClr val="2B2724"/>
                </a:solidFill>
                <a:latin typeface="微软雅黑"/>
              </a:rPr>
              <a:t>一支各司其职的数字团队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528" y="932688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A827A"/>
                </a:solidFill>
                <a:latin typeface="微软雅黑"/>
              </a:rPr>
              <a:t>买的不是一个 AI，是一个 AI 班子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94415" y="647395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8A827A"/>
                </a:solidFill>
                <a:latin typeface="微软雅黑"/>
              </a:rPr>
              <a:t>11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600200"/>
            <a:ext cx="3520440" cy="192024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640080" y="1600200"/>
            <a:ext cx="3520440" cy="128016"/>
          </a:xfrm>
          <a:prstGeom prst="roundRect">
            <a:avLst/>
          </a:prstGeom>
          <a:solidFill>
            <a:srgbClr val="E08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41248" y="1892808"/>
            <a:ext cx="3108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分诊官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8" y="2468880"/>
            <a:ext cx="31546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为每个问题选择最合适的处理路径与模型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43400" y="1600200"/>
            <a:ext cx="3520440" cy="192024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4343400" y="1600200"/>
            <a:ext cx="3520440" cy="128016"/>
          </a:xfrm>
          <a:prstGeom prst="roundRect">
            <a:avLst/>
          </a:prstGeom>
          <a:solidFill>
            <a:srgbClr val="E08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44568" y="1892808"/>
            <a:ext cx="3108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洞察官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44568" y="2468880"/>
            <a:ext cx="31546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巡视经营数据，主动发现异常并报告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46719" y="1600200"/>
            <a:ext cx="3520440" cy="192024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8046719" y="1600200"/>
            <a:ext cx="3520440" cy="128016"/>
          </a:xfrm>
          <a:prstGeom prst="roundRect">
            <a:avLst/>
          </a:prstGeom>
          <a:solidFill>
            <a:srgbClr val="E08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47887" y="1892808"/>
            <a:ext cx="3108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守护官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47887" y="2468880"/>
            <a:ext cx="31546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监测越权探测与异常访问行为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3749039"/>
            <a:ext cx="3520440" cy="192024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40080" y="3749039"/>
            <a:ext cx="3520440" cy="128016"/>
          </a:xfrm>
          <a:prstGeom prst="roundRect">
            <a:avLst/>
          </a:prstGeom>
          <a:solidFill>
            <a:srgbClr val="E08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41248" y="4041647"/>
            <a:ext cx="3108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复盘官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8" y="4617719"/>
            <a:ext cx="31546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每日回看答得不好的问题，持续改进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343400" y="3749039"/>
            <a:ext cx="3520440" cy="192024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4343400" y="3749039"/>
            <a:ext cx="3520440" cy="128016"/>
          </a:xfrm>
          <a:prstGeom prst="roundRect">
            <a:avLst/>
          </a:prstGeom>
          <a:solidFill>
            <a:srgbClr val="E08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544568" y="4041647"/>
            <a:ext cx="3108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技能工程师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44568" y="4617719"/>
            <a:ext cx="31546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按指令学习新技能，成果人工审批后上岗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046719" y="3749039"/>
            <a:ext cx="3520440" cy="192024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8046719" y="3749039"/>
            <a:ext cx="3520440" cy="128016"/>
          </a:xfrm>
          <a:prstGeom prst="roundRect">
            <a:avLst/>
          </a:prstGeom>
          <a:solidFill>
            <a:srgbClr val="E08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247887" y="4041647"/>
            <a:ext cx="3108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培训官方向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47887" y="4617719"/>
            <a:ext cx="31546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教新员工业务、带测验带进度（规划中）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9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128016" cy="566928"/>
          </a:xfrm>
          <a:prstGeom prst="roundRect">
            <a:avLst/>
          </a:prstGeom>
          <a:solidFill>
            <a:srgbClr val="B455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9184"/>
            <a:ext cx="9601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>
                <a:solidFill>
                  <a:srgbClr val="2B2724"/>
                </a:solidFill>
                <a:latin typeface="微软雅黑"/>
              </a:rPr>
              <a:t>经营看得见，成本管得住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528" y="932688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A827A"/>
                </a:solidFill>
                <a:latin typeface="微软雅黑"/>
              </a:rPr>
              <a:t>从大屏到账单，全部白盒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94415" y="647395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8A827A"/>
                </a:solidFill>
                <a:latin typeface="微软雅黑"/>
              </a:rPr>
              <a:t>12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463040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554480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企业运行大屏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039" y="1591056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核心指标实时滚动，电视与手机同步适配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2450592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2542032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文档一句话生成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49039" y="2578608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Word 报告 Excel 报表 PPT 简报 PDF，即问即得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438144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529584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用量逐人统计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49039" y="3566160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每名员工用了多少 AI、花了多少钱，逐人逐日可查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4425696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4517136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限额与预算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49039" y="4553712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按人按部门设日限额，超限自动拦截，账单永不失控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5413248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4400" y="5504688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正版授权与备份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49039" y="5541264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授权绑定服务器防拷贝，每日自动全量备份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9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128016" cy="566928"/>
          </a:xfrm>
          <a:prstGeom prst="roundRect">
            <a:avLst/>
          </a:prstGeom>
          <a:solidFill>
            <a:srgbClr val="B455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9184"/>
            <a:ext cx="9601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>
                <a:solidFill>
                  <a:srgbClr val="2B2724"/>
                </a:solidFill>
                <a:latin typeface="微软雅黑"/>
              </a:rPr>
              <a:t>同一个底座，四个行业的装配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528" y="932688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A827A"/>
                </a:solidFill>
                <a:latin typeface="微软雅黑"/>
              </a:rPr>
              <a:t>行业差异 = 接什么系统 + 装什么知识 + 盯什么指标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94415" y="647395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8A827A"/>
                </a:solidFill>
                <a:latin typeface="微软雅黑"/>
              </a:rPr>
              <a:t>13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737360"/>
            <a:ext cx="2560320" cy="283464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731520" y="1737360"/>
            <a:ext cx="2560320" cy="146304"/>
          </a:xfrm>
          <a:prstGeom prst="roundRect">
            <a:avLst/>
          </a:prstGeom>
          <a:solidFill>
            <a:srgbClr val="E08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121408"/>
            <a:ext cx="2286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sz="1650" b="1">
                <a:solidFill>
                  <a:srgbClr val="B4552D"/>
                </a:solidFill>
                <a:latin typeface="微软雅黑"/>
              </a:rPr>
              <a:t>生产制造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761488"/>
            <a:ext cx="228600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8000"/>
              </a:lnSpc>
            </a:pPr>
            <a:r>
              <a:rPr sz="1200" b="0">
                <a:solidFill>
                  <a:srgbClr val="2B2724"/>
                </a:solidFill>
                <a:latin typeface="微软雅黑"/>
              </a:rPr>
              <a:t>生产随口问
品质闭环
车间大屏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20439" y="1737360"/>
            <a:ext cx="2560320" cy="283464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520439" y="1737360"/>
            <a:ext cx="2560320" cy="146304"/>
          </a:xfrm>
          <a:prstGeom prst="roundRect">
            <a:avLst/>
          </a:prstGeom>
          <a:solidFill>
            <a:srgbClr val="E08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57599" y="2121408"/>
            <a:ext cx="2286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sz="1650" b="1">
                <a:solidFill>
                  <a:srgbClr val="B4552D"/>
                </a:solidFill>
                <a:latin typeface="微软雅黑"/>
              </a:rPr>
              <a:t>医疗装备物资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599" y="2761488"/>
            <a:ext cx="228600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8000"/>
              </a:lnSpc>
            </a:pPr>
            <a:r>
              <a:rPr sz="1200" b="0">
                <a:solidFill>
                  <a:srgbClr val="2B2724"/>
                </a:solidFill>
                <a:latin typeface="微软雅黑"/>
              </a:rPr>
              <a:t>台账效期预警
合规即问即答
全程可追溯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309359" y="1737360"/>
            <a:ext cx="2560320" cy="283464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309359" y="1737360"/>
            <a:ext cx="2560320" cy="146304"/>
          </a:xfrm>
          <a:prstGeom prst="roundRect">
            <a:avLst/>
          </a:prstGeom>
          <a:solidFill>
            <a:srgbClr val="E08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46519" y="2121408"/>
            <a:ext cx="2286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sz="1650" b="1">
                <a:solidFill>
                  <a:srgbClr val="B4552D"/>
                </a:solidFill>
                <a:latin typeface="微软雅黑"/>
              </a:rPr>
              <a:t>商业运营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19" y="2761488"/>
            <a:ext cx="228600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8000"/>
              </a:lnSpc>
            </a:pPr>
            <a:r>
              <a:rPr sz="1200" b="0">
                <a:solidFill>
                  <a:srgbClr val="2B2724"/>
                </a:solidFill>
                <a:latin typeface="微软雅黑"/>
              </a:rPr>
              <a:t>门店数据随身带
SOP 口径统一
客户资料有闸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098280" y="1737360"/>
            <a:ext cx="2560320" cy="283464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9098280" y="1737360"/>
            <a:ext cx="2560320" cy="146304"/>
          </a:xfrm>
          <a:prstGeom prst="roundRect">
            <a:avLst/>
          </a:prstGeom>
          <a:solidFill>
            <a:srgbClr val="E08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235440" y="2121408"/>
            <a:ext cx="2286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sz="1650" b="1">
                <a:solidFill>
                  <a:srgbClr val="B4552D"/>
                </a:solidFill>
                <a:latin typeface="微软雅黑"/>
              </a:rPr>
              <a:t>成人技能教育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35440" y="2761488"/>
            <a:ext cx="228600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8000"/>
              </a:lnSpc>
            </a:pPr>
            <a:r>
              <a:rPr sz="1200" b="0">
                <a:solidFill>
                  <a:srgbClr val="2B2724"/>
                </a:solidFill>
                <a:latin typeface="微软雅黑"/>
              </a:rPr>
              <a:t>课程知识问答
名师经验沉淀
教务自动化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502920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</a:pPr>
            <a:r>
              <a:rPr sz="1550" b="1">
                <a:solidFill>
                  <a:srgbClr val="B4552D"/>
                </a:solidFill>
                <a:latin typeface="微软雅黑"/>
              </a:rPr>
              <a:t>这三件事在 ECO 里都是配置而非开发——只要您的组织有“数据、制度、员工”，就在适用范围内。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9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128016" cy="566928"/>
          </a:xfrm>
          <a:prstGeom prst="roundRect">
            <a:avLst/>
          </a:prstGeom>
          <a:solidFill>
            <a:srgbClr val="B455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9184"/>
            <a:ext cx="9601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>
                <a:solidFill>
                  <a:srgbClr val="2B2724"/>
                </a:solidFill>
                <a:latin typeface="微软雅黑"/>
              </a:rPr>
              <a:t>行业方案 · 生产制造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528" y="932688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A827A"/>
                </a:solidFill>
                <a:latin typeface="微软雅黑"/>
              </a:rPr>
              <a:t>已有制造企业全员落地实证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94415" y="647395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8A827A"/>
                </a:solidFill>
                <a:latin typeface="微软雅黑"/>
              </a:rPr>
              <a:t>14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481328"/>
            <a:ext cx="5349240" cy="157276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1609344"/>
            <a:ext cx="4846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B4552D"/>
                </a:solidFill>
                <a:latin typeface="微软雅黑"/>
              </a:rPr>
              <a:t>生产数据随口问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2084832"/>
            <a:ext cx="4892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对接日报与 ERP，达成率、物料、交期三秒到手机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72200" y="1481328"/>
            <a:ext cx="5349240" cy="157276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0" y="1609344"/>
            <a:ext cx="4846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B4552D"/>
                </a:solidFill>
                <a:latin typeface="微软雅黑"/>
              </a:rPr>
              <a:t>品质闭环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2084832"/>
            <a:ext cx="4892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手机拍照报不良，确认改判、预警催办、对策单全流程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236976"/>
            <a:ext cx="5349240" cy="157276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3364992"/>
            <a:ext cx="4846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B4552D"/>
                </a:solidFill>
                <a:latin typeface="微软雅黑"/>
              </a:rPr>
              <a:t>图纸工艺受控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3840480"/>
            <a:ext cx="4892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入库定密级按岗位可见，查阅留痕防错版外流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72200" y="3236976"/>
            <a:ext cx="5349240" cy="157276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0" y="3364992"/>
            <a:ext cx="4846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B4552D"/>
                </a:solidFill>
                <a:latin typeface="微软雅黑"/>
              </a:rPr>
              <a:t>车间大屏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3840480"/>
            <a:ext cx="4892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产量 品质 出勤集中呈现，电视手机同步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5138928"/>
            <a:ext cx="10881360" cy="11704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8A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4400" y="5266944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E08A3C"/>
                </a:solidFill>
                <a:latin typeface="微软雅黑"/>
              </a:rPr>
              <a:t>落地路径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43200" y="5303520"/>
            <a:ext cx="8595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第一周接生产日报与知识库，第二周开通品质上报，一个月内渐进对接 ERP 与文件服务器——每一步独立见效。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9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128016" cy="566928"/>
          </a:xfrm>
          <a:prstGeom prst="roundRect">
            <a:avLst/>
          </a:prstGeom>
          <a:solidFill>
            <a:srgbClr val="B455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9184"/>
            <a:ext cx="9601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>
                <a:solidFill>
                  <a:srgbClr val="2B2724"/>
                </a:solidFill>
                <a:latin typeface="微软雅黑"/>
              </a:rPr>
              <a:t>行业方案 · 医疗装备物资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528" y="932688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A827A"/>
                </a:solidFill>
                <a:latin typeface="微软雅黑"/>
              </a:rPr>
              <a:t>把合规要求翻译成系统行为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94415" y="647395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8A827A"/>
                </a:solidFill>
                <a:latin typeface="微软雅黑"/>
              </a:rPr>
              <a:t>15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481328"/>
            <a:ext cx="5349240" cy="157276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1609344"/>
            <a:ext cx="4846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B4552D"/>
                </a:solidFill>
                <a:latin typeface="微软雅黑"/>
              </a:rPr>
              <a:t>台账效期问答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2084832"/>
            <a:ext cx="4892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设备库存 耗材效期 批号注册证，一句话查清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72200" y="1481328"/>
            <a:ext cx="5349240" cy="157276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0" y="1609344"/>
            <a:ext cx="4846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B4552D"/>
                </a:solidFill>
                <a:latin typeface="微软雅黑"/>
              </a:rPr>
              <a:t>到期自动预警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2084832"/>
            <a:ext cx="4892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效期、证照到期前主动提醒责任人，不靠人记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236976"/>
            <a:ext cx="5349240" cy="157276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3364992"/>
            <a:ext cx="4846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B4552D"/>
                </a:solidFill>
                <a:latin typeface="微软雅黑"/>
              </a:rPr>
              <a:t>合规即问即答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3840480"/>
            <a:ext cx="4892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体系文件与法规入库，回答引用条款号，迎检有据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72200" y="3236976"/>
            <a:ext cx="5349240" cy="157276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0" y="3364992"/>
            <a:ext cx="4846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B4552D"/>
                </a:solidFill>
                <a:latin typeface="微软雅黑"/>
              </a:rPr>
              <a:t>严格数据闸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3840480"/>
            <a:ext cx="4892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采购价 供应商 投标资料按密级管控，查询留痕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5138928"/>
            <a:ext cx="10881360" cy="11704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8A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4400" y="5266944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E08A3C"/>
                </a:solidFill>
                <a:latin typeface="微软雅黑"/>
              </a:rPr>
              <a:t>落地路径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43200" y="5303520"/>
            <a:ext cx="8595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先把质量体系文件入库解决“查得到”，再接台账系统解决“问得着”，预警与审计随权限同步上线。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9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128016" cy="566928"/>
          </a:xfrm>
          <a:prstGeom prst="roundRect">
            <a:avLst/>
          </a:prstGeom>
          <a:solidFill>
            <a:srgbClr val="B455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9184"/>
            <a:ext cx="9601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>
                <a:solidFill>
                  <a:srgbClr val="2B2724"/>
                </a:solidFill>
                <a:latin typeface="微软雅黑"/>
              </a:rPr>
              <a:t>行业方案 · 商业运营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528" y="932688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A827A"/>
                </a:solidFill>
                <a:latin typeface="微软雅黑"/>
              </a:rPr>
              <a:t>赢在响应速度与执行一致性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94415" y="647395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8A827A"/>
                </a:solidFill>
                <a:latin typeface="微软雅黑"/>
              </a:rPr>
              <a:t>16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481328"/>
            <a:ext cx="5349240" cy="157276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1609344"/>
            <a:ext cx="4846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B4552D"/>
                </a:solidFill>
                <a:latin typeface="微软雅黑"/>
              </a:rPr>
              <a:t>经营数据随身带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2084832"/>
            <a:ext cx="4892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各门店营业额 单品表现，微信里直接问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72200" y="1481328"/>
            <a:ext cx="5349240" cy="157276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0" y="1609344"/>
            <a:ext cx="4846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B4552D"/>
                </a:solidFill>
                <a:latin typeface="微软雅黑"/>
              </a:rPr>
              <a:t>SOP 口径统一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2084832"/>
            <a:ext cx="4892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门店标准 活动规范入库，政策更新即刻问到最新版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236976"/>
            <a:ext cx="5349240" cy="157276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3364992"/>
            <a:ext cx="4846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B4552D"/>
                </a:solidFill>
                <a:latin typeface="微软雅黑"/>
              </a:rPr>
              <a:t>客户资料有闸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3840480"/>
            <a:ext cx="4892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按区域按团队授权，业务员只看自己的客户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72200" y="3236976"/>
            <a:ext cx="5349240" cy="157276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0" y="3364992"/>
            <a:ext cx="4846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B4552D"/>
                </a:solidFill>
                <a:latin typeface="微软雅黑"/>
              </a:rPr>
              <a:t>物料快产出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3840480"/>
            <a:ext cx="4892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活动方案 培训文档 汇报 PPT 一句话出初稿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5138928"/>
            <a:ext cx="10881360" cy="11704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8A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4400" y="5266944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E08A3C"/>
                </a:solidFill>
                <a:latin typeface="微软雅黑"/>
              </a:rPr>
              <a:t>落地路径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43200" y="5303520"/>
            <a:ext cx="8595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从“总部知识库 + 每日经营简报”起步，两周让区域经理离不开它，再按组织架构铺开门店。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9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128016" cy="566928"/>
          </a:xfrm>
          <a:prstGeom prst="roundRect">
            <a:avLst/>
          </a:prstGeom>
          <a:solidFill>
            <a:srgbClr val="B455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9184"/>
            <a:ext cx="9601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>
                <a:solidFill>
                  <a:srgbClr val="2B2724"/>
                </a:solidFill>
                <a:latin typeface="微软雅黑"/>
              </a:rPr>
              <a:t>行业方案 · 成人技能教育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528" y="932688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A827A"/>
                </a:solidFill>
                <a:latin typeface="微软雅黑"/>
              </a:rPr>
              <a:t>对外口径统一，对内经验传承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94415" y="647395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8A827A"/>
                </a:solidFill>
                <a:latin typeface="微软雅黑"/>
              </a:rPr>
              <a:t>17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481328"/>
            <a:ext cx="5349240" cy="157276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1609344"/>
            <a:ext cx="4846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B4552D"/>
                </a:solidFill>
                <a:latin typeface="微软雅黑"/>
              </a:rPr>
              <a:t>课程知识问答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2084832"/>
            <a:ext cx="4892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课程体系 报名政策 考证要求，顾问即问即答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72200" y="1481328"/>
            <a:ext cx="5349240" cy="157276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0" y="1609344"/>
            <a:ext cx="4846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B4552D"/>
                </a:solidFill>
                <a:latin typeface="微软雅黑"/>
              </a:rPr>
              <a:t>名师经验沉淀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2084832"/>
            <a:ext cx="4892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讲义 题库 教学要点入库，讲师流动质量不流失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236976"/>
            <a:ext cx="5349240" cy="157276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3364992"/>
            <a:ext cx="4846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B4552D"/>
                </a:solidFill>
                <a:latin typeface="微软雅黑"/>
              </a:rPr>
              <a:t>教务自动化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3840480"/>
            <a:ext cx="4892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开班提醒 课表变更 缴费到期定时推送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72200" y="3236976"/>
            <a:ext cx="5349240" cy="157276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0" y="3364992"/>
            <a:ext cx="4846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B4552D"/>
                </a:solidFill>
                <a:latin typeface="微软雅黑"/>
              </a:rPr>
              <a:t>学员服务与内训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3840480"/>
            <a:ext cx="4892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常见问题智能应答，员工培训带测验带进度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5138928"/>
            <a:ext cx="10881360" cy="11704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8A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4400" y="5266944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E08A3C"/>
                </a:solidFill>
                <a:latin typeface="微软雅黑"/>
              </a:rPr>
              <a:t>落地路径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43200" y="5303520"/>
            <a:ext cx="8595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先装课程与政策知识库统一咨询口径，再接报名教务数据，最后开通学员服务场景。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9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128016" cy="566928"/>
          </a:xfrm>
          <a:prstGeom prst="roundRect">
            <a:avLst/>
          </a:prstGeom>
          <a:solidFill>
            <a:srgbClr val="B455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9184"/>
            <a:ext cx="9601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>
                <a:solidFill>
                  <a:srgbClr val="2B2724"/>
                </a:solidFill>
                <a:latin typeface="微软雅黑"/>
              </a:rPr>
              <a:t>安全部署，真实落地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528" y="932688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A827A"/>
                </a:solidFill>
                <a:latin typeface="微软雅黑"/>
              </a:rPr>
              <a:t>不是概念演示，是数百人每天在用的日常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94415" y="647395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8A827A"/>
                </a:solidFill>
                <a:latin typeface="微软雅黑"/>
              </a:rPr>
              <a:t>18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463040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554480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私有化部署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039" y="1591056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数据全部存在企业自己的服务器上，一步不出门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2450592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2542032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一周上线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49039" y="2578608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环境搭建 系统对接 知识库初始化 培训一站式交付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438144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529584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模型解耦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49039" y="3566160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支持多家大模型分工与在线切换，永不被绑定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4425696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4517136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真实实证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49039" y="4553712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东莞数百人制造企业全员使用：AI 应答数十万次，知识库文档过万条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5413248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4400" y="5504688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方法可复制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49039" y="5541264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档案冷启动 知识库初装 系统接入顺序 分层培训，全套流程已跑通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9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0" y="0"/>
            <a:ext cx="12191695" cy="146304"/>
          </a:xfrm>
          <a:prstGeom prst="roundRect">
            <a:avLst/>
          </a:prstGeom>
          <a:solidFill>
            <a:srgbClr val="B455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103120"/>
            <a:ext cx="103601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1">
                <a:solidFill>
                  <a:srgbClr val="B4552D"/>
                </a:solidFill>
                <a:latin typeface="微软雅黑"/>
              </a:rPr>
              <a:t>让组织的知识，为组织所用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200400"/>
            <a:ext cx="10360152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0">
                <a:solidFill>
                  <a:srgbClr val="2B2724"/>
                </a:solidFill>
                <a:latin typeface="微软雅黑"/>
              </a:rPr>
              <a:t>工具会过时，模型会更替，长在企业身上的能力不会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127248" y="4114800"/>
            <a:ext cx="5943600" cy="137160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310128" y="4315968"/>
            <a:ext cx="5577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sz="1900" b="1">
                <a:solidFill>
                  <a:srgbClr val="B4552D"/>
                </a:solidFill>
                <a:latin typeface="微软雅黑"/>
              </a:rPr>
              <a:t>欢迎预约现场演示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10128" y="4846320"/>
            <a:ext cx="5577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>
                <a:solidFill>
                  <a:srgbClr val="2B2724"/>
                </a:solidFill>
                <a:latin typeface="微软雅黑"/>
              </a:rPr>
              <a:t>用您的场景、您的问题，眼见为实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0" y="6711696"/>
            <a:ext cx="12191695" cy="146304"/>
          </a:xfrm>
          <a:prstGeom prst="roundRect">
            <a:avLst/>
          </a:prstGeom>
          <a:solidFill>
            <a:srgbClr val="B455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9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128016" cy="566928"/>
          </a:xfrm>
          <a:prstGeom prst="roundRect">
            <a:avLst/>
          </a:prstGeom>
          <a:solidFill>
            <a:srgbClr val="B455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9184"/>
            <a:ext cx="9601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>
                <a:solidFill>
                  <a:srgbClr val="2B2724"/>
                </a:solidFill>
                <a:latin typeface="微软雅黑"/>
              </a:rPr>
              <a:t>每个组织都在面对的五个困境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528" y="932688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A827A"/>
                </a:solidFill>
                <a:latin typeface="微软雅黑"/>
              </a:rPr>
              <a:t>换个行业，换汤不换药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94415" y="647395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8A827A"/>
                </a:solidFill>
                <a:latin typeface="微软雅黑"/>
              </a:rPr>
              <a:t>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463040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554480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信息找不到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039" y="1591056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关键信息散落在几十个群和各人电脑里，最后靠“问人”解决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2450592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2542032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经验留不下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49039" y="2578608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老师傅、老顾问、老库管一离职，多年经验跟着走；新人上手问遍全公司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438144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529584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看数据要等人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49039" y="3566160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产量、销售、到课、库存都要等专人汇总，发现问题时已错过处置窗口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4425696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4517136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数据没有闸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49039" y="4553712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报价、图纸、名单随手转发，谁看过、流向哪，无从追溯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5413248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4400" y="5504688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重复问题反复答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49039" y="5541264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制度怎么规定？流程到哪了？行政教务客服每天被同样的问题淹没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9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128016" cy="566928"/>
          </a:xfrm>
          <a:prstGeom prst="roundRect">
            <a:avLst/>
          </a:prstGeom>
          <a:solidFill>
            <a:srgbClr val="B455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9184"/>
            <a:ext cx="9601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>
                <a:solidFill>
                  <a:srgbClr val="2B2724"/>
                </a:solidFill>
                <a:latin typeface="微软雅黑"/>
              </a:rPr>
              <a:t>ECO 是什么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528" y="932688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A827A"/>
                </a:solidFill>
                <a:latin typeface="微软雅黑"/>
              </a:rPr>
              <a:t>部署在企业自己服务器上的 AI 智能中枢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94415" y="647395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8A827A"/>
                </a:solidFill>
                <a:latin typeface="微软雅黑"/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1481328"/>
            <a:ext cx="10515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2000"/>
              </a:lnSpc>
            </a:pPr>
            <a:r>
              <a:rPr sz="1800" b="0">
                <a:solidFill>
                  <a:srgbClr val="2B2724"/>
                </a:solidFill>
                <a:latin typeface="微软雅黑"/>
              </a:rPr>
              <a:t>员工在微信、钉钉或网页里，像跟同事聊天一样向 ECO 提问。</a:t>
            </a:r>
          </a:p>
          <a:p>
            <a:pPr algn="l">
              <a:lnSpc>
                <a:spcPct val="132000"/>
              </a:lnSpc>
            </a:pPr>
            <a:r>
              <a:rPr sz="1800" b="0">
                <a:solidFill>
                  <a:srgbClr val="2B2724"/>
                </a:solidFill>
                <a:latin typeface="微软雅黑"/>
              </a:rPr>
              <a:t>ECO 先认人、再作答：按岗位权限给出有出处、有分寸的准确回答。</a:t>
            </a:r>
          </a:p>
          <a:p>
            <a:pPr algn="l">
              <a:lnSpc>
                <a:spcPct val="132000"/>
              </a:lnSpc>
            </a:pPr>
            <a:r>
              <a:rPr sz="1800" b="0">
                <a:solidFill>
                  <a:srgbClr val="2B2724"/>
                </a:solidFill>
                <a:latin typeface="微软雅黑"/>
              </a:rPr>
              <a:t>还会主动干活：定时简报、异常预警、后台任务、流程编排、培训新人。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3246120"/>
            <a:ext cx="2560320" cy="24688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731520" y="3246120"/>
            <a:ext cx="2560320" cy="146304"/>
          </a:xfrm>
          <a:prstGeom prst="roundRect">
            <a:avLst/>
          </a:prstGeom>
          <a:solidFill>
            <a:srgbClr val="E08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3630168"/>
            <a:ext cx="2286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sz="1650" b="1">
                <a:solidFill>
                  <a:srgbClr val="B4552D"/>
                </a:solidFill>
                <a:latin typeface="微软雅黑"/>
              </a:rPr>
              <a:t>先认人再说话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4270248"/>
            <a:ext cx="2286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8000"/>
              </a:lnSpc>
            </a:pPr>
            <a:r>
              <a:rPr sz="1200" b="0">
                <a:solidFill>
                  <a:srgbClr val="2B2724"/>
                </a:solidFill>
                <a:latin typeface="微软雅黑"/>
              </a:rPr>
              <a:t>同一个问题
不同岗位
不同颗粒度的答案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520439" y="3246120"/>
            <a:ext cx="2560320" cy="24688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3520439" y="3246120"/>
            <a:ext cx="2560320" cy="146304"/>
          </a:xfrm>
          <a:prstGeom prst="roundRect">
            <a:avLst/>
          </a:prstGeom>
          <a:solidFill>
            <a:srgbClr val="E08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657599" y="3630168"/>
            <a:ext cx="2286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sz="1650" b="1">
                <a:solidFill>
                  <a:srgbClr val="B4552D"/>
                </a:solidFill>
                <a:latin typeface="微软雅黑"/>
              </a:rPr>
              <a:t>回答带出处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57599" y="4270248"/>
            <a:ext cx="2286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8000"/>
              </a:lnSpc>
            </a:pPr>
            <a:r>
              <a:rPr sz="1200" b="0">
                <a:solidFill>
                  <a:srgbClr val="2B2724"/>
                </a:solidFill>
                <a:latin typeface="微软雅黑"/>
              </a:rPr>
              <a:t>每条答案注明来源
查不到就承认
绝不编造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09359" y="3246120"/>
            <a:ext cx="2560320" cy="24688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309359" y="3246120"/>
            <a:ext cx="2560320" cy="146304"/>
          </a:xfrm>
          <a:prstGeom prst="roundRect">
            <a:avLst/>
          </a:prstGeom>
          <a:solidFill>
            <a:srgbClr val="E08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46519" y="3630168"/>
            <a:ext cx="2286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sz="1650" b="1">
                <a:solidFill>
                  <a:srgbClr val="B4552D"/>
                </a:solidFill>
                <a:latin typeface="微软雅黑"/>
              </a:rPr>
              <a:t>数据不出门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19" y="4270248"/>
            <a:ext cx="2286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8000"/>
              </a:lnSpc>
            </a:pPr>
            <a:r>
              <a:rPr sz="1200" b="0">
                <a:solidFill>
                  <a:srgbClr val="2B2724"/>
                </a:solidFill>
                <a:latin typeface="微软雅黑"/>
              </a:rPr>
              <a:t>私有化部署
模型可换
不被绑定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098280" y="3246120"/>
            <a:ext cx="2560320" cy="24688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9098280" y="3246120"/>
            <a:ext cx="2560320" cy="146304"/>
          </a:xfrm>
          <a:prstGeom prst="roundRect">
            <a:avLst/>
          </a:prstGeom>
          <a:solidFill>
            <a:srgbClr val="E08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235440" y="3630168"/>
            <a:ext cx="2286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sz="1650" b="1">
                <a:solidFill>
                  <a:srgbClr val="B4552D"/>
                </a:solidFill>
                <a:latin typeface="微软雅黑"/>
              </a:rPr>
              <a:t>换渠道不换脑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235440" y="4270248"/>
            <a:ext cx="2286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8000"/>
              </a:lnSpc>
            </a:pPr>
            <a:r>
              <a:rPr sz="1200" b="0">
                <a:solidFill>
                  <a:srgbClr val="2B2724"/>
                </a:solidFill>
                <a:latin typeface="微软雅黑"/>
              </a:rPr>
              <a:t>微信 钉钉 网页
同一个大脑
同一份记忆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9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128016" cy="566928"/>
          </a:xfrm>
          <a:prstGeom prst="roundRect">
            <a:avLst/>
          </a:prstGeom>
          <a:solidFill>
            <a:srgbClr val="B455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9184"/>
            <a:ext cx="9601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>
                <a:solidFill>
                  <a:srgbClr val="2B2724"/>
                </a:solidFill>
                <a:latin typeface="微软雅黑"/>
              </a:rPr>
              <a:t>九大核心能力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528" y="932688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A827A"/>
                </a:solidFill>
                <a:latin typeface="微软雅黑"/>
              </a:rPr>
              <a:t>一套底座，覆盖组织智能化的全部日常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94415" y="647395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8A827A"/>
                </a:solidFill>
                <a:latin typeface="微软雅黑"/>
              </a:rPr>
              <a:t>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481328"/>
            <a:ext cx="3520440" cy="148132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8" y="1600200"/>
            <a:ext cx="3108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50" b="1">
                <a:solidFill>
                  <a:srgbClr val="B4552D"/>
                </a:solidFill>
                <a:latin typeface="微软雅黑"/>
              </a:rPr>
              <a:t>多渠道问答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8" y="2103120"/>
            <a:ext cx="31546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微信 钉钉 网页，歧义先反问再回答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43400" y="1481328"/>
            <a:ext cx="3520440" cy="148132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44568" y="1600200"/>
            <a:ext cx="3108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50" b="1">
                <a:solidFill>
                  <a:srgbClr val="B4552D"/>
                </a:solidFill>
                <a:latin typeface="微软雅黑"/>
              </a:rPr>
              <a:t>企业知识库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44568" y="2103120"/>
            <a:ext cx="31546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批量入库 自动打标，答案带出处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6719" y="1481328"/>
            <a:ext cx="3520440" cy="148132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47887" y="1600200"/>
            <a:ext cx="3108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50" b="1">
                <a:solidFill>
                  <a:srgbClr val="B4552D"/>
                </a:solidFill>
                <a:latin typeface="微软雅黑"/>
              </a:rPr>
              <a:t>业务系统连接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47887" y="2103120"/>
            <a:ext cx="31546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ERP CRM OA MES WMS 一句话查数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3145536"/>
            <a:ext cx="3520440" cy="148132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41248" y="3264408"/>
            <a:ext cx="3108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50" b="1">
                <a:solidFill>
                  <a:srgbClr val="B4552D"/>
                </a:solidFill>
                <a:latin typeface="微软雅黑"/>
              </a:rPr>
              <a:t>权限分类分级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8" y="3767328"/>
            <a:ext cx="31546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四档密级 访问矩阵 越权拒答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343400" y="3145536"/>
            <a:ext cx="3520440" cy="148132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544568" y="3264408"/>
            <a:ext cx="3108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50" b="1">
                <a:solidFill>
                  <a:srgbClr val="B4552D"/>
                </a:solidFill>
                <a:latin typeface="微软雅黑"/>
              </a:rPr>
              <a:t>员工记忆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44568" y="3767328"/>
            <a:ext cx="31546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跨渠道连续，越用越懂你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046719" y="3145536"/>
            <a:ext cx="3520440" cy="148132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47887" y="3264408"/>
            <a:ext cx="3108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50" b="1">
                <a:solidFill>
                  <a:srgbClr val="B4552D"/>
                </a:solidFill>
                <a:latin typeface="微软雅黑"/>
              </a:rPr>
              <a:t>主动服务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47887" y="3767328"/>
            <a:ext cx="31546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定时提醒 每日简报 异常预警 工作流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40080" y="4809744"/>
            <a:ext cx="3520440" cy="148132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41248" y="4928616"/>
            <a:ext cx="3108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50" b="1">
                <a:solidFill>
                  <a:srgbClr val="B4552D"/>
                </a:solidFill>
                <a:latin typeface="微软雅黑"/>
              </a:rPr>
              <a:t>多智能体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41248" y="5431536"/>
            <a:ext cx="31546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分诊 洞察 守护 复盘 技能自学习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343400" y="4809744"/>
            <a:ext cx="3520440" cy="148132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544568" y="4928616"/>
            <a:ext cx="3108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50" b="1">
                <a:solidFill>
                  <a:srgbClr val="B4552D"/>
                </a:solidFill>
                <a:latin typeface="微软雅黑"/>
              </a:rPr>
              <a:t>经营看得见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44568" y="5431536"/>
            <a:ext cx="31546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运行大屏 文档报表生成 用量成本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19" y="4809744"/>
            <a:ext cx="3520440" cy="1481328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247887" y="4928616"/>
            <a:ext cx="3108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650" b="1">
                <a:solidFill>
                  <a:srgbClr val="B4552D"/>
                </a:solidFill>
                <a:latin typeface="微软雅黑"/>
              </a:rPr>
              <a:t>企业级底座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47887" y="5431536"/>
            <a:ext cx="31546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>
                <a:solidFill>
                  <a:srgbClr val="2B2724"/>
                </a:solidFill>
                <a:latin typeface="微软雅黑"/>
              </a:rPr>
              <a:t>正版授权 每日备份 全链路审计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9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128016" cy="566928"/>
          </a:xfrm>
          <a:prstGeom prst="roundRect">
            <a:avLst/>
          </a:prstGeom>
          <a:solidFill>
            <a:srgbClr val="B455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9184"/>
            <a:ext cx="9601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>
                <a:solidFill>
                  <a:srgbClr val="2B2724"/>
                </a:solidFill>
                <a:latin typeface="微软雅黑"/>
              </a:rPr>
              <a:t>随时随地问，问了就有据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528" y="932688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A827A"/>
                </a:solidFill>
                <a:latin typeface="微软雅黑"/>
              </a:rPr>
              <a:t>不装新软件，不学新系统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94415" y="647395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8A827A"/>
                </a:solidFill>
                <a:latin typeface="微软雅黑"/>
              </a:rPr>
              <a:t>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463040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554480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在微信里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039" y="1591056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老板出差路上问“今天出货多少”，答案三秒到手机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2450592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2542032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在钉钉里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49039" y="2578608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分支机构与总部同一个大脑，口径永远一致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438144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529584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在网页里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49039" y="3566160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上传合同要点速读、生成报表文档、翻查历史对话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4425696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4517136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会追问确认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49039" y="4553712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问题有歧义时先给选项让您点选，问准了再答，不瞎猜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5413248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4400" y="5504688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多媒体理解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49039" y="5541264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发图片能识别，发文档能读，扫描件也不怕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9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128016" cy="566928"/>
          </a:xfrm>
          <a:prstGeom prst="roundRect">
            <a:avLst/>
          </a:prstGeom>
          <a:solidFill>
            <a:srgbClr val="B455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9184"/>
            <a:ext cx="9601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>
                <a:solidFill>
                  <a:srgbClr val="2B2724"/>
                </a:solidFill>
                <a:latin typeface="微软雅黑"/>
              </a:rPr>
              <a:t>企业知识库：有出处的答案才可信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528" y="932688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A827A"/>
                </a:solidFill>
                <a:latin typeface="微软雅黑"/>
              </a:rPr>
              <a:t>制度 工艺 合同 课程讲义，装进去就能问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94415" y="647395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8A827A"/>
                </a:solidFill>
                <a:latin typeface="微软雅黑"/>
              </a:rPr>
              <a:t>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463040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554480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批量上传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039" y="1591056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PDF Word Excel PPT 网页拖拽即入库，扫描件自动识别文字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2450592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2542032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自动打标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49039" y="2578608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入库即定密级与类目，检索先过权限再返回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438144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529584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答案带出处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49039" y="3566160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回答注明来自哪份文件，可核对、可追责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4425696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4517136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统一口径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49039" y="4553712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过去三个老员工三种说法，现在一个带文件号的标准答案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5413248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4400" y="5504688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越用越聪明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49039" y="5541264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日常问答中的有效信息持续沉淀，知识库自我生长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9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128016" cy="566928"/>
          </a:xfrm>
          <a:prstGeom prst="roundRect">
            <a:avLst/>
          </a:prstGeom>
          <a:solidFill>
            <a:srgbClr val="B455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9184"/>
            <a:ext cx="9601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>
                <a:solidFill>
                  <a:srgbClr val="2B2724"/>
                </a:solidFill>
                <a:latin typeface="微软雅黑"/>
              </a:rPr>
              <a:t>连接您已有的业务系统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528" y="932688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A827A"/>
                </a:solidFill>
                <a:latin typeface="微软雅黑"/>
              </a:rPr>
              <a:t>不改造现有软件，只做只读连接与字段映射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94415" y="647395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8A827A"/>
                </a:solidFill>
                <a:latin typeface="微软雅黑"/>
              </a:rPr>
              <a:t>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554480"/>
            <a:ext cx="2560320" cy="228600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731520" y="1554480"/>
            <a:ext cx="2560320" cy="146304"/>
          </a:xfrm>
          <a:prstGeom prst="roundRect">
            <a:avLst/>
          </a:prstGeom>
          <a:solidFill>
            <a:srgbClr val="E08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1938528"/>
            <a:ext cx="2286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sz="1650" b="1">
                <a:solidFill>
                  <a:srgbClr val="B4552D"/>
                </a:solidFill>
                <a:latin typeface="微软雅黑"/>
              </a:rPr>
              <a:t>ERP 进销存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578608"/>
            <a:ext cx="2286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8000"/>
              </a:lnSpc>
            </a:pPr>
            <a:r>
              <a:rPr sz="1200" b="0">
                <a:solidFill>
                  <a:srgbClr val="2B2724"/>
                </a:solidFill>
                <a:latin typeface="微软雅黑"/>
              </a:rPr>
              <a:t>订单 库存 交期
一句话查清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20439" y="1554480"/>
            <a:ext cx="2560320" cy="228600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520439" y="1554480"/>
            <a:ext cx="2560320" cy="146304"/>
          </a:xfrm>
          <a:prstGeom prst="roundRect">
            <a:avLst/>
          </a:prstGeom>
          <a:solidFill>
            <a:srgbClr val="E08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57599" y="1938528"/>
            <a:ext cx="2286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sz="1650" b="1">
                <a:solidFill>
                  <a:srgbClr val="B4552D"/>
                </a:solidFill>
                <a:latin typeface="微软雅黑"/>
              </a:rPr>
              <a:t>CRM 客户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599" y="2578608"/>
            <a:ext cx="2286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8000"/>
              </a:lnSpc>
            </a:pPr>
            <a:r>
              <a:rPr sz="1200" b="0">
                <a:solidFill>
                  <a:srgbClr val="2B2724"/>
                </a:solidFill>
                <a:latin typeface="微软雅黑"/>
              </a:rPr>
              <a:t>客户资料按团队授权
各看各的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309359" y="1554480"/>
            <a:ext cx="2560320" cy="228600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309359" y="1554480"/>
            <a:ext cx="2560320" cy="146304"/>
          </a:xfrm>
          <a:prstGeom prst="roundRect">
            <a:avLst/>
          </a:prstGeom>
          <a:solidFill>
            <a:srgbClr val="E08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46519" y="1938528"/>
            <a:ext cx="2286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sz="1650" b="1">
                <a:solidFill>
                  <a:srgbClr val="B4552D"/>
                </a:solidFill>
                <a:latin typeface="微软雅黑"/>
              </a:rPr>
              <a:t>OA 流程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19" y="2578608"/>
            <a:ext cx="2286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8000"/>
              </a:lnSpc>
            </a:pPr>
            <a:r>
              <a:rPr sz="1200" b="0">
                <a:solidFill>
                  <a:srgbClr val="2B2724"/>
                </a:solidFill>
                <a:latin typeface="微软雅黑"/>
              </a:rPr>
              <a:t>制度流程即问即答
审批进度随口查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098280" y="1554480"/>
            <a:ext cx="2560320" cy="228600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9098280" y="1554480"/>
            <a:ext cx="2560320" cy="146304"/>
          </a:xfrm>
          <a:prstGeom prst="roundRect">
            <a:avLst/>
          </a:prstGeom>
          <a:solidFill>
            <a:srgbClr val="E08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235440" y="1938528"/>
            <a:ext cx="2286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sz="1650" b="1">
                <a:solidFill>
                  <a:srgbClr val="B4552D"/>
                </a:solidFill>
                <a:latin typeface="微软雅黑"/>
              </a:rPr>
              <a:t>MES 仓储等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35440" y="2578608"/>
            <a:ext cx="2286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8000"/>
              </a:lnSpc>
            </a:pPr>
            <a:r>
              <a:rPr sz="1200" b="0">
                <a:solidFill>
                  <a:srgbClr val="2B2724"/>
                </a:solidFill>
                <a:latin typeface="微软雅黑"/>
              </a:rPr>
              <a:t>生产执行 仓库文件
持续渐进接入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4206240"/>
            <a:ext cx="10515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5000"/>
              </a:lnSpc>
            </a:pPr>
            <a:r>
              <a:rPr sz="1550" b="0">
                <a:solidFill>
                  <a:srgbClr val="2B2724"/>
                </a:solidFill>
                <a:latin typeface="微软雅黑"/>
              </a:rPr>
              <a:t>员工问“这个单发货了吗”——ECO 实时到系统查询，按提问者权限决定哪些字段能说、哪些要脱敏。</a:t>
            </a:r>
          </a:p>
          <a:p>
            <a:pPr algn="l">
              <a:lnSpc>
                <a:spcPct val="145000"/>
              </a:lnSpc>
            </a:pPr>
            <a:r>
              <a:rPr sz="1550" b="1">
                <a:solidFill>
                  <a:srgbClr val="B4552D"/>
                </a:solidFill>
                <a:latin typeface="微软雅黑"/>
              </a:rPr>
              <a:t>您过去在信息化上的每一分投入，都因为“更容易被用到”而增值。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9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128016" cy="566928"/>
          </a:xfrm>
          <a:prstGeom prst="roundRect">
            <a:avLst/>
          </a:prstGeom>
          <a:solidFill>
            <a:srgbClr val="B455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9184"/>
            <a:ext cx="9601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>
                <a:solidFill>
                  <a:srgbClr val="2B2724"/>
                </a:solidFill>
                <a:latin typeface="微软雅黑"/>
              </a:rPr>
              <a:t>数据权限：安全长在每次应答里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528" y="932688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A827A"/>
                </a:solidFill>
                <a:latin typeface="微软雅黑"/>
              </a:rPr>
              <a:t>不是加一道门，而是每句话都过闸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94415" y="647395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8A827A"/>
                </a:solidFill>
                <a:latin typeface="微软雅黑"/>
              </a:rPr>
              <a:t>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463040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554480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员工分四档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039" y="1591056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员工 主管 经理 高管，一人一档案一密级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2450592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2542032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数据分类分级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49039" y="2578608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每类数据标密级与类目，访问矩阵在线可调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438144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529584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字段级把关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49039" y="3566160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同一张单，经理看全部，业务员自动隐去成本价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4425696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4517136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越权明确拒答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49039" y="4553712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无权的数据直说无权，并告知找谁申请，全程留痕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5413248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4400" y="5504688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全链路审计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49039" y="5541264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谁问了什么、答了什么、拒了什么，随时可查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9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384048"/>
            <a:ext cx="128016" cy="566928"/>
          </a:xfrm>
          <a:prstGeom prst="roundRect">
            <a:avLst/>
          </a:prstGeom>
          <a:solidFill>
            <a:srgbClr val="B455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9184"/>
            <a:ext cx="9601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>
                <a:solidFill>
                  <a:srgbClr val="2B2724"/>
                </a:solidFill>
                <a:latin typeface="微软雅黑"/>
              </a:rPr>
              <a:t>员工记忆：一个记得住事的同事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528" y="932688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A827A"/>
                </a:solidFill>
                <a:latin typeface="微软雅黑"/>
              </a:rPr>
              <a:t>个人的归个人，公司的归公司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94415" y="647395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8A827A"/>
                </a:solidFill>
                <a:latin typeface="微软雅黑"/>
              </a:rPr>
              <a:t>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463040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554480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记得你负责什么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039" y="1591056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你的客户、你的产线、你常看的报表，开口就懂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2450592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2542032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跨渠道连续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49039" y="2578608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微信里说过的事，网页上接着聊，不用从头解释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438144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529584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交办不忘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49039" y="3566160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上周说“下周提醒我对账”，到点它真的来提醒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4425696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4517136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夜间自动整理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49039" y="4553712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重复合并、过时更替、被验证的升为长期记忆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5413248"/>
            <a:ext cx="10881360" cy="868680"/>
          </a:xfrm>
          <a:prstGeom prst="roundRect">
            <a:avLst/>
          </a:prstGeom>
          <a:solidFill>
            <a:srgbClr val="F6ED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4400" y="5504688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B4552D"/>
                </a:solidFill>
                <a:latin typeface="微软雅黑"/>
              </a:rPr>
              <a:t>离职可交接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49039" y="5541264"/>
            <a:ext cx="74066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2B2724"/>
                </a:solidFill>
                <a:latin typeface="微软雅黑"/>
              </a:rPr>
              <a:t>个人记忆与权限一键回收，客户资源留在公司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